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61" r:id="rId3"/>
    <p:sldId id="257" r:id="rId4"/>
    <p:sldId id="260" r:id="rId5"/>
    <p:sldId id="258" r:id="rId6"/>
    <p:sldId id="259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E5B4A5-E6CC-454B-A5B7-59AA90EA8084}" type="datetimeFigureOut">
              <a:rPr lang="ru-RU" smtClean="0"/>
              <a:pPr/>
              <a:t>23.09.2015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24D1-7BD1-45FA-87C9-AA9CB137678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E5B4A5-E6CC-454B-A5B7-59AA90EA8084}" type="datetimeFigureOut">
              <a:rPr lang="ru-RU" smtClean="0"/>
              <a:pPr/>
              <a:t>23.09.2015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24D1-7BD1-45FA-87C9-AA9CB137678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E5B4A5-E6CC-454B-A5B7-59AA90EA8084}" type="datetimeFigureOut">
              <a:rPr lang="ru-RU" smtClean="0"/>
              <a:pPr/>
              <a:t>23.09.2015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24D1-7BD1-45FA-87C9-AA9CB137678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E5B4A5-E6CC-454B-A5B7-59AA90EA8084}" type="datetimeFigureOut">
              <a:rPr lang="ru-RU" smtClean="0"/>
              <a:pPr/>
              <a:t>23.09.2015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24D1-7BD1-45FA-87C9-AA9CB137678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E5B4A5-E6CC-454B-A5B7-59AA90EA8084}" type="datetimeFigureOut">
              <a:rPr lang="ru-RU" smtClean="0"/>
              <a:pPr/>
              <a:t>23.09.2015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24D1-7BD1-45FA-87C9-AA9CB137678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E5B4A5-E6CC-454B-A5B7-59AA90EA8084}" type="datetimeFigureOut">
              <a:rPr lang="ru-RU" smtClean="0"/>
              <a:pPr/>
              <a:t>23.09.2015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24D1-7BD1-45FA-87C9-AA9CB137678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E5B4A5-E6CC-454B-A5B7-59AA90EA8084}" type="datetimeFigureOut">
              <a:rPr lang="ru-RU" smtClean="0"/>
              <a:pPr/>
              <a:t>23.09.2015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24D1-7BD1-45FA-87C9-AA9CB137678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E5B4A5-E6CC-454B-A5B7-59AA90EA8084}" type="datetimeFigureOut">
              <a:rPr lang="ru-RU" smtClean="0"/>
              <a:pPr/>
              <a:t>23.09.2015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24D1-7BD1-45FA-87C9-AA9CB137678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E5B4A5-E6CC-454B-A5B7-59AA90EA8084}" type="datetimeFigureOut">
              <a:rPr lang="ru-RU" smtClean="0"/>
              <a:pPr/>
              <a:t>23.09.2015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24D1-7BD1-45FA-87C9-AA9CB137678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E5B4A5-E6CC-454B-A5B7-59AA90EA8084}" type="datetimeFigureOut">
              <a:rPr lang="ru-RU" smtClean="0"/>
              <a:pPr/>
              <a:t>23.09.2015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24D1-7BD1-45FA-87C9-AA9CB137678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E5B4A5-E6CC-454B-A5B7-59AA90EA8084}" type="datetimeFigureOut">
              <a:rPr lang="ru-RU" smtClean="0"/>
              <a:pPr/>
              <a:t>23.09.2015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24D1-7BD1-45FA-87C9-AA9CB137678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A24D1-7BD1-45FA-87C9-AA9CB137678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1"/>
            <a:ext cx="339883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000" dirty="0">
                <a:solidFill>
                  <a:prstClr val="black"/>
                </a:solidFill>
              </a:rPr>
              <a:t/>
            </a:r>
            <a:br>
              <a:rPr lang="ru-RU" sz="1000" dirty="0">
                <a:solidFill>
                  <a:prstClr val="black"/>
                </a:solidFill>
              </a:rPr>
            </a:br>
            <a:r>
              <a:rPr lang="ru-RU" sz="1000" dirty="0">
                <a:solidFill>
                  <a:prstClr val="black"/>
                </a:solidFill>
              </a:rPr>
              <a:t/>
            </a:r>
            <a:br>
              <a:rPr lang="ru-RU" sz="1000" dirty="0">
                <a:solidFill>
                  <a:prstClr val="black"/>
                </a:solidFill>
              </a:rPr>
            </a:br>
            <a:endParaRPr lang="ru-RU" sz="1000" dirty="0">
              <a:solidFill>
                <a:prstClr val="black"/>
              </a:solidFill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4716016" y="3068960"/>
            <a:ext cx="34075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ru-RU" sz="3200" b="1" i="1" dirty="0">
                <a:solidFill>
                  <a:prstClr val="black">
                    <a:tint val="75000"/>
                  </a:prstClr>
                </a:solidFill>
              </a:rPr>
              <a:t> </a:t>
            </a:r>
            <a:endParaRPr lang="ru-RU" sz="32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467544" y="505272"/>
            <a:ext cx="165618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68676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                    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539552" y="0"/>
            <a:ext cx="25020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900" dirty="0">
                <a:solidFill>
                  <a:srgbClr val="68676D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900" dirty="0">
                <a:solidFill>
                  <a:srgbClr val="68676D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900" dirty="0">
                <a:solidFill>
                  <a:srgbClr val="68676D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    </a:t>
            </a:r>
            <a:endParaRPr lang="ru-RU" sz="900" dirty="0" smtClean="0">
              <a:solidFill>
                <a:srgbClr val="68676D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5292080" y="1124744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рямоугольник 52"/>
          <p:cNvSpPr/>
          <p:nvPr/>
        </p:nvSpPr>
        <p:spPr>
          <a:xfrm>
            <a:off x="0" y="0"/>
            <a:ext cx="190770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900" dirty="0" smtClean="0">
                <a:solidFill>
                  <a:srgbClr val="68676D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       </a:t>
            </a:r>
            <a:r>
              <a:rPr lang="ru-RU" sz="800" dirty="0" smtClean="0">
                <a:solidFill>
                  <a:srgbClr val="68676D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lang="ru-RU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67544" y="765865"/>
            <a:ext cx="7776864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Уважаемые родители и педагоги ДОУ!</a:t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Предлагаем Вам ознакомится с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Федеральным государственным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образовательным стандартом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дошкольного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образования (далее ФГОС ДО)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"Быть готовым к школе - не значит</a:t>
            </a:r>
            <a:r>
              <a:rPr lang="ru-RU" sz="28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уметь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читать, писать и считать.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Быть готовым к школе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значит быть готовым всему 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этому научится»    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Л.А Венгер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68676D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68676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                     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132856"/>
            <a:ext cx="7772400" cy="3744416"/>
          </a:xfrm>
        </p:spPr>
        <p:txBody>
          <a:bodyPr>
            <a:normAutofit/>
          </a:bodyPr>
          <a:lstStyle/>
          <a:p>
            <a:pPr algn="l" fontAlgn="base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Стандарт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выдвигает три группы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требований: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Требования к структуре образовательной программы дошкольного образования;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Требования к условиям реализации образовательной программы дошкольного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образования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Требования к результатам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освоения основной образовательной программы дошкольного образования.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 smtClean="0"/>
              <a:t/>
            </a:r>
            <a:br>
              <a:rPr lang="ru-RU" sz="1100" dirty="0" smtClean="0"/>
            </a:br>
            <a:endParaRPr lang="ru-RU" sz="11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1"/>
            <a:ext cx="339883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000" dirty="0">
                <a:solidFill>
                  <a:prstClr val="black"/>
                </a:solidFill>
              </a:rPr>
              <a:t/>
            </a:r>
            <a:br>
              <a:rPr lang="ru-RU" sz="1000" dirty="0">
                <a:solidFill>
                  <a:prstClr val="black"/>
                </a:solidFill>
              </a:rPr>
            </a:br>
            <a:r>
              <a:rPr lang="ru-RU" sz="1000" dirty="0">
                <a:solidFill>
                  <a:prstClr val="black"/>
                </a:solidFill>
              </a:rPr>
              <a:t/>
            </a:r>
            <a:br>
              <a:rPr lang="ru-RU" sz="1000" dirty="0">
                <a:solidFill>
                  <a:prstClr val="black"/>
                </a:solidFill>
              </a:rPr>
            </a:br>
            <a:endParaRPr lang="ru-RU" sz="1000" dirty="0">
              <a:solidFill>
                <a:prstClr val="black"/>
              </a:solidFill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4716016" y="3068960"/>
            <a:ext cx="34075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ru-RU" sz="3200" b="1" i="1" dirty="0">
                <a:solidFill>
                  <a:prstClr val="black">
                    <a:tint val="75000"/>
                  </a:prstClr>
                </a:solidFill>
              </a:rPr>
              <a:t> </a:t>
            </a:r>
            <a:endParaRPr lang="ru-RU" sz="32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467544" y="505272"/>
            <a:ext cx="165618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68676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                    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539552" y="0"/>
            <a:ext cx="25020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900" dirty="0">
                <a:solidFill>
                  <a:srgbClr val="68676D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900" dirty="0">
                <a:solidFill>
                  <a:srgbClr val="68676D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900" dirty="0">
                <a:solidFill>
                  <a:srgbClr val="68676D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    </a:t>
            </a:r>
            <a:endParaRPr lang="ru-RU" sz="900" dirty="0" smtClean="0">
              <a:solidFill>
                <a:srgbClr val="68676D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0" y="0"/>
            <a:ext cx="190770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900" dirty="0" smtClean="0">
                <a:solidFill>
                  <a:srgbClr val="68676D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       </a:t>
            </a:r>
            <a:r>
              <a:rPr lang="ru-RU" sz="800" dirty="0" smtClean="0">
                <a:solidFill>
                  <a:srgbClr val="68676D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lang="ru-RU" sz="8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ttp://img.samsonopt.ru/m/450467_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32656"/>
            <a:ext cx="1872208" cy="18722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1"/>
            <a:ext cx="339883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000" dirty="0">
                <a:solidFill>
                  <a:prstClr val="black"/>
                </a:solidFill>
              </a:rPr>
              <a:t/>
            </a:r>
            <a:br>
              <a:rPr lang="ru-RU" sz="1000" dirty="0">
                <a:solidFill>
                  <a:prstClr val="black"/>
                </a:solidFill>
              </a:rPr>
            </a:br>
            <a:r>
              <a:rPr lang="ru-RU" sz="1000" dirty="0">
                <a:solidFill>
                  <a:prstClr val="black"/>
                </a:solidFill>
              </a:rPr>
              <a:t/>
            </a:r>
            <a:br>
              <a:rPr lang="ru-RU" sz="1000" dirty="0">
                <a:solidFill>
                  <a:prstClr val="black"/>
                </a:solidFill>
              </a:rPr>
            </a:br>
            <a:endParaRPr lang="ru-RU" sz="1000" dirty="0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75656" y="260648"/>
            <a:ext cx="59766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ФГОС ДО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представляет собой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совокупность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обязательных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требований  к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дошкольному образованию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699792" y="906919"/>
            <a:ext cx="41044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Ведущие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виды  детской 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деятельности 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1907704" y="1484784"/>
            <a:ext cx="1440160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5220072" y="1844824"/>
            <a:ext cx="504056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3203848" y="2924944"/>
            <a:ext cx="10912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игровая</a:t>
            </a:r>
          </a:p>
        </p:txBody>
      </p:sp>
      <p:cxnSp>
        <p:nvCxnSpPr>
          <p:cNvPr id="27" name="Прямая со стрелкой 26"/>
          <p:cNvCxnSpPr/>
          <p:nvPr/>
        </p:nvCxnSpPr>
        <p:spPr>
          <a:xfrm flipH="1">
            <a:off x="3851920" y="1772816"/>
            <a:ext cx="288032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5337033" y="2708920"/>
            <a:ext cx="14819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двигательная</a:t>
            </a:r>
          </a:p>
        </p:txBody>
      </p:sp>
      <p:cxnSp>
        <p:nvCxnSpPr>
          <p:cNvPr id="37" name="Прямая со стрелкой 36"/>
          <p:cNvCxnSpPr/>
          <p:nvPr/>
        </p:nvCxnSpPr>
        <p:spPr>
          <a:xfrm flipH="1">
            <a:off x="4427984" y="1844824"/>
            <a:ext cx="72008" cy="2304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1691680" y="3861048"/>
            <a:ext cx="20078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познавательно-</a:t>
            </a:r>
          </a:p>
          <a:p>
            <a:pPr lvl="0" algn="ctr">
              <a:spcBef>
                <a:spcPct val="0"/>
              </a:spcBef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исследовательская</a:t>
            </a:r>
            <a:endParaRPr lang="ru-RU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7164288" y="2492896"/>
            <a:ext cx="211468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самообслуживание </a:t>
            </a:r>
          </a:p>
          <a:p>
            <a:pPr lvl="0" algn="ctr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элементарный </a:t>
            </a:r>
          </a:p>
          <a:p>
            <a:pPr lvl="0" algn="ctr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бытовой труд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467544" y="2564904"/>
            <a:ext cx="19207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коммуникативная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4716016" y="3068960"/>
            <a:ext cx="34075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ru-RU" sz="3200" b="1" i="1" dirty="0">
                <a:solidFill>
                  <a:prstClr val="black">
                    <a:tint val="75000"/>
                  </a:prstClr>
                </a:solidFill>
              </a:rPr>
              <a:t> </a:t>
            </a:r>
            <a:endParaRPr lang="ru-RU" sz="32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467544" y="505272"/>
            <a:ext cx="165618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68676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                    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899592" y="0"/>
            <a:ext cx="25020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900" dirty="0">
                <a:solidFill>
                  <a:srgbClr val="68676D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900" dirty="0">
                <a:solidFill>
                  <a:srgbClr val="68676D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900" dirty="0">
                <a:solidFill>
                  <a:srgbClr val="68676D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    </a:t>
            </a:r>
            <a:endParaRPr lang="ru-RU" sz="900" dirty="0" smtClean="0">
              <a:solidFill>
                <a:srgbClr val="68676D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0" name="Прямая со стрелкой 29"/>
          <p:cNvCxnSpPr/>
          <p:nvPr/>
        </p:nvCxnSpPr>
        <p:spPr>
          <a:xfrm flipH="1">
            <a:off x="2267744" y="1700808"/>
            <a:ext cx="1440160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611560" y="3356992"/>
            <a:ext cx="18705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конструирование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5292080" y="1124744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6300192" y="2276872"/>
            <a:ext cx="1152128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6012160" y="3429000"/>
            <a:ext cx="1819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изобразительная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Прямая со стрелкой 44"/>
          <p:cNvCxnSpPr/>
          <p:nvPr/>
        </p:nvCxnSpPr>
        <p:spPr>
          <a:xfrm>
            <a:off x="4860032" y="1916832"/>
            <a:ext cx="0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>
            <a:off x="4499992" y="3068960"/>
            <a:ext cx="14592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музыкальная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9" name="Прямая со стрелкой 48"/>
          <p:cNvCxnSpPr/>
          <p:nvPr/>
        </p:nvCxnSpPr>
        <p:spPr>
          <a:xfrm>
            <a:off x="6300192" y="1340768"/>
            <a:ext cx="1368152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Прямоугольник 49"/>
          <p:cNvSpPr/>
          <p:nvPr/>
        </p:nvSpPr>
        <p:spPr>
          <a:xfrm>
            <a:off x="3419872" y="4293096"/>
            <a:ext cx="3600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в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осприятие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художественной литературы и фольклора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0" y="0"/>
            <a:ext cx="190770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900" dirty="0" smtClean="0">
                <a:solidFill>
                  <a:srgbClr val="68676D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       </a:t>
            </a:r>
            <a:r>
              <a:rPr lang="ru-RU" sz="800" dirty="0" smtClean="0">
                <a:solidFill>
                  <a:srgbClr val="68676D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lang="ru-RU" sz="800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2" name="Прямая со стрелкой 91"/>
          <p:cNvCxnSpPr>
            <a:endCxn id="38" idx="0"/>
          </p:cNvCxnSpPr>
          <p:nvPr/>
        </p:nvCxnSpPr>
        <p:spPr>
          <a:xfrm flipH="1">
            <a:off x="2695609" y="1772816"/>
            <a:ext cx="1228319" cy="2088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1"/>
            <a:ext cx="339883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000" dirty="0">
                <a:solidFill>
                  <a:prstClr val="black"/>
                </a:solidFill>
              </a:rPr>
              <a:t/>
            </a:r>
            <a:br>
              <a:rPr lang="ru-RU" sz="1000" dirty="0">
                <a:solidFill>
                  <a:prstClr val="black"/>
                </a:solidFill>
              </a:rPr>
            </a:br>
            <a:r>
              <a:rPr lang="ru-RU" sz="1000" dirty="0">
                <a:solidFill>
                  <a:prstClr val="black"/>
                </a:solidFill>
              </a:rPr>
              <a:t/>
            </a:r>
            <a:br>
              <a:rPr lang="ru-RU" sz="1000" dirty="0">
                <a:solidFill>
                  <a:prstClr val="black"/>
                </a:solidFill>
              </a:rPr>
            </a:br>
            <a:endParaRPr lang="ru-RU" sz="1000" dirty="0">
              <a:solidFill>
                <a:prstClr val="black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1331640" y="3068960"/>
            <a:ext cx="568863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Образовательные 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области</a:t>
            </a:r>
          </a:p>
          <a:p>
            <a:pPr algn="ctr">
              <a:spcBef>
                <a:spcPct val="0"/>
              </a:spcBef>
            </a:pPr>
            <a:endParaRPr lang="ru-RU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1.Физическое развитие</a:t>
            </a:r>
          </a:p>
          <a:p>
            <a:pPr>
              <a:spcBef>
                <a:spcPct val="0"/>
              </a:spcBef>
            </a:pP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2.Социально-коммуникативное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развитие</a:t>
            </a:r>
          </a:p>
          <a:p>
            <a:pPr>
              <a:spcBef>
                <a:spcPct val="0"/>
              </a:spcBef>
            </a:pP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3.Познавательное развитие</a:t>
            </a:r>
          </a:p>
          <a:p>
            <a:pPr>
              <a:spcBef>
                <a:spcPct val="0"/>
              </a:spcBef>
            </a:pP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4.Речевое развитие</a:t>
            </a:r>
          </a:p>
          <a:p>
            <a:pPr>
              <a:spcBef>
                <a:spcPct val="0"/>
              </a:spcBef>
            </a:pP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Художественно-эстетическое развитие</a:t>
            </a:r>
          </a:p>
          <a:p>
            <a:pPr algn="ctr">
              <a:spcBef>
                <a:spcPct val="0"/>
              </a:spcBef>
            </a:pPr>
            <a:endParaRPr lang="ru-RU" sz="2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4716016" y="3068960"/>
            <a:ext cx="34075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ru-RU" sz="3200" b="1" i="1" dirty="0">
                <a:solidFill>
                  <a:prstClr val="black">
                    <a:tint val="75000"/>
                  </a:prstClr>
                </a:solidFill>
              </a:rPr>
              <a:t> </a:t>
            </a:r>
            <a:endParaRPr lang="ru-RU" sz="32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467544" y="505272"/>
            <a:ext cx="165618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68676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                    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539552" y="0"/>
            <a:ext cx="25020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900" dirty="0">
                <a:solidFill>
                  <a:srgbClr val="68676D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900" dirty="0">
                <a:solidFill>
                  <a:srgbClr val="68676D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900" dirty="0">
                <a:solidFill>
                  <a:srgbClr val="68676D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    </a:t>
            </a:r>
            <a:endParaRPr lang="ru-RU" sz="900" dirty="0" smtClean="0">
              <a:solidFill>
                <a:srgbClr val="68676D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0" y="0"/>
            <a:ext cx="190770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900" dirty="0" smtClean="0">
                <a:solidFill>
                  <a:srgbClr val="68676D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       </a:t>
            </a:r>
            <a:r>
              <a:rPr lang="ru-RU" sz="800" dirty="0" smtClean="0">
                <a:solidFill>
                  <a:srgbClr val="68676D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lang="ru-RU" sz="8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http://knizhkindom.do.am/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76672"/>
            <a:ext cx="2352261" cy="24023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1"/>
            <a:ext cx="339883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000" dirty="0">
                <a:solidFill>
                  <a:prstClr val="black"/>
                </a:solidFill>
              </a:rPr>
              <a:t/>
            </a:r>
            <a:br>
              <a:rPr lang="ru-RU" sz="1000" dirty="0">
                <a:solidFill>
                  <a:prstClr val="black"/>
                </a:solidFill>
              </a:rPr>
            </a:br>
            <a:r>
              <a:rPr lang="ru-RU" sz="1000" dirty="0">
                <a:solidFill>
                  <a:prstClr val="black"/>
                </a:solidFill>
              </a:rPr>
              <a:t/>
            </a:r>
            <a:br>
              <a:rPr lang="ru-RU" sz="1000" dirty="0">
                <a:solidFill>
                  <a:prstClr val="black"/>
                </a:solidFill>
              </a:rPr>
            </a:br>
            <a:endParaRPr lang="ru-RU" sz="1000" dirty="0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39752" y="1916832"/>
            <a:ext cx="54726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Ценностно-целевые установки современного дошкольного образования в соответствии с ФГОС ДО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15616" y="3645024"/>
            <a:ext cx="46805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ндивидуализация  развития</a:t>
            </a:r>
          </a:p>
          <a:p>
            <a:pPr lvl="0">
              <a:spcBef>
                <a:spcPct val="0"/>
              </a:spcBef>
            </a:pPr>
            <a:endParaRPr lang="ru-RU" sz="2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ct val="0"/>
              </a:spcBef>
              <a:buFont typeface="Wingdings" pitchFamily="2" charset="2"/>
              <a:buChar char="ü"/>
            </a:pP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Позитивная социализация</a:t>
            </a:r>
          </a:p>
          <a:p>
            <a:pPr lvl="0">
              <a:spcBef>
                <a:spcPct val="0"/>
              </a:spcBef>
            </a:pPr>
            <a:endParaRPr lang="ru-RU" sz="2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ct val="0"/>
              </a:spcBef>
              <a:buFont typeface="Wingdings" pitchFamily="2" charset="2"/>
              <a:buChar char="ü"/>
            </a:pP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Поддержка детской инициативы и детского творчества 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4716016" y="3068960"/>
            <a:ext cx="34075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ru-RU" sz="3200" b="1" i="1" dirty="0">
                <a:solidFill>
                  <a:prstClr val="black">
                    <a:tint val="75000"/>
                  </a:prstClr>
                </a:solidFill>
              </a:rPr>
              <a:t> </a:t>
            </a:r>
            <a:endParaRPr lang="ru-RU" sz="32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467544" y="505272"/>
            <a:ext cx="165618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68676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                    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539552" y="0"/>
            <a:ext cx="25020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900" dirty="0">
                <a:solidFill>
                  <a:srgbClr val="68676D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900" dirty="0">
                <a:solidFill>
                  <a:srgbClr val="68676D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900" dirty="0">
                <a:solidFill>
                  <a:srgbClr val="68676D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    </a:t>
            </a:r>
            <a:endParaRPr lang="ru-RU" sz="900" dirty="0" smtClean="0">
              <a:solidFill>
                <a:srgbClr val="68676D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5292080" y="1124744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рямоугольник 52"/>
          <p:cNvSpPr/>
          <p:nvPr/>
        </p:nvSpPr>
        <p:spPr>
          <a:xfrm>
            <a:off x="0" y="0"/>
            <a:ext cx="190770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900" dirty="0" smtClean="0">
                <a:solidFill>
                  <a:srgbClr val="68676D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       </a:t>
            </a:r>
            <a:r>
              <a:rPr lang="ru-RU" sz="800" dirty="0" smtClean="0">
                <a:solidFill>
                  <a:srgbClr val="68676D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lang="ru-RU" sz="8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0" name="Picture 6" descr="http://thumb9.shutterstock.com/photos/thumb_large/281653/281653,1288091842,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836711"/>
            <a:ext cx="1924054" cy="17281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1"/>
            <a:ext cx="339883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000" dirty="0">
                <a:solidFill>
                  <a:prstClr val="black"/>
                </a:solidFill>
              </a:rPr>
              <a:t/>
            </a:r>
            <a:br>
              <a:rPr lang="ru-RU" sz="1000" dirty="0">
                <a:solidFill>
                  <a:prstClr val="black"/>
                </a:solidFill>
              </a:rPr>
            </a:br>
            <a:r>
              <a:rPr lang="ru-RU" sz="1000" dirty="0">
                <a:solidFill>
                  <a:prstClr val="black"/>
                </a:solidFill>
              </a:rPr>
              <a:t/>
            </a:r>
            <a:br>
              <a:rPr lang="ru-RU" sz="1000" dirty="0">
                <a:solidFill>
                  <a:prstClr val="black"/>
                </a:solidFill>
              </a:rPr>
            </a:br>
            <a:endParaRPr lang="ru-RU" sz="1000" dirty="0">
              <a:solidFill>
                <a:prstClr val="black"/>
              </a:solidFill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1259632" y="908720"/>
            <a:ext cx="56886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Каков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должен быть выпускник ДОУ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Личностные характеристики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выпускника ДОУ: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Wingdings" pitchFamily="2" charset="2"/>
              <a:buChar char="ü"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Инициативность</a:t>
            </a:r>
          </a:p>
          <a:p>
            <a:pPr marL="228600" indent="-228600">
              <a:buFont typeface="Wingdings" pitchFamily="2" charset="2"/>
              <a:buChar char="ü"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Самостоятельность</a:t>
            </a:r>
          </a:p>
          <a:p>
            <a:pPr marL="228600" indent="-228600">
              <a:buFont typeface="Wingdings" pitchFamily="2" charset="2"/>
              <a:buChar char="ü"/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азвитое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воображение</a:t>
            </a:r>
          </a:p>
          <a:p>
            <a:pPr marL="228600" indent="-228600">
              <a:buFont typeface="Wingdings" pitchFamily="2" charset="2"/>
              <a:buChar char="ü"/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пособность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к волевым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усилиям</a:t>
            </a:r>
          </a:p>
          <a:p>
            <a:pPr marL="228600" indent="-228600">
              <a:buFont typeface="Wingdings" pitchFamily="2" charset="2"/>
              <a:buChar char="ü"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Любознательность</a:t>
            </a:r>
          </a:p>
          <a:p>
            <a:pPr marL="228600" indent="-228600"/>
            <a:endParaRPr lang="ru-RU" sz="2400" b="1" i="1" dirty="0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4716016" y="3068960"/>
            <a:ext cx="34075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ru-RU" sz="3200" b="1" i="1" dirty="0">
                <a:solidFill>
                  <a:prstClr val="black">
                    <a:tint val="75000"/>
                  </a:prstClr>
                </a:solidFill>
              </a:rPr>
              <a:t> </a:t>
            </a:r>
            <a:endParaRPr lang="ru-RU" sz="32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467544" y="505272"/>
            <a:ext cx="165618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68676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                    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539552" y="0"/>
            <a:ext cx="25020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900" dirty="0">
                <a:solidFill>
                  <a:srgbClr val="68676D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900" dirty="0">
                <a:solidFill>
                  <a:srgbClr val="68676D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900" dirty="0">
                <a:solidFill>
                  <a:srgbClr val="68676D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    </a:t>
            </a:r>
            <a:endParaRPr lang="ru-RU" sz="900" dirty="0" smtClean="0">
              <a:solidFill>
                <a:srgbClr val="68676D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0" y="0"/>
            <a:ext cx="190770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900" dirty="0" smtClean="0">
                <a:solidFill>
                  <a:srgbClr val="68676D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       </a:t>
            </a:r>
            <a:r>
              <a:rPr lang="ru-RU" sz="800" dirty="0" smtClean="0">
                <a:solidFill>
                  <a:srgbClr val="68676D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lang="ru-RU" sz="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1"/>
            <a:ext cx="339883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000" dirty="0">
                <a:solidFill>
                  <a:prstClr val="black"/>
                </a:solidFill>
              </a:rPr>
              <a:t/>
            </a:r>
            <a:br>
              <a:rPr lang="ru-RU" sz="1000" dirty="0">
                <a:solidFill>
                  <a:prstClr val="black"/>
                </a:solidFill>
              </a:rPr>
            </a:br>
            <a:r>
              <a:rPr lang="ru-RU" sz="1000" dirty="0">
                <a:solidFill>
                  <a:prstClr val="black"/>
                </a:solidFill>
              </a:rPr>
              <a:t/>
            </a:r>
            <a:br>
              <a:rPr lang="ru-RU" sz="1000" dirty="0">
                <a:solidFill>
                  <a:prstClr val="black"/>
                </a:solidFill>
              </a:rPr>
            </a:br>
            <a:endParaRPr lang="ru-RU" sz="1000" dirty="0">
              <a:solidFill>
                <a:prstClr val="black"/>
              </a:solidFill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4716016" y="3068960"/>
            <a:ext cx="34075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ru-RU" sz="3200" b="1" i="1" dirty="0">
                <a:solidFill>
                  <a:prstClr val="black">
                    <a:tint val="75000"/>
                  </a:prstClr>
                </a:solidFill>
              </a:rPr>
              <a:t> </a:t>
            </a:r>
            <a:endParaRPr lang="ru-RU" sz="32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1331640" y="1340768"/>
            <a:ext cx="63367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endParaRPr lang="ru-RU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20000"/>
              </a:spcBef>
            </a:pPr>
            <a:endParaRPr lang="ru-RU" sz="48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20000"/>
              </a:spcBef>
            </a:pPr>
            <a:r>
              <a:rPr lang="ru-RU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4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20000"/>
              </a:spcBef>
            </a:pPr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20000"/>
              </a:spcBef>
            </a:pPr>
            <a:endParaRPr lang="ru-RU" sz="2400" b="1" i="1" dirty="0" smtClean="0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20000"/>
              </a:spcBef>
            </a:pPr>
            <a:endParaRPr lang="ru-RU" sz="1100" b="1" i="1" dirty="0" smtClean="0">
              <a:solidFill>
                <a:prstClr val="black">
                  <a:tint val="75000"/>
                </a:prstClr>
              </a:solidFill>
            </a:endParaRPr>
          </a:p>
          <a:p>
            <a:pPr lvl="0" algn="ctr">
              <a:spcBef>
                <a:spcPct val="20000"/>
              </a:spcBef>
            </a:pPr>
            <a:endParaRPr lang="ru-RU" sz="11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467544" y="505272"/>
            <a:ext cx="165618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68676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                    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539552" y="0"/>
            <a:ext cx="25020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900" dirty="0">
                <a:solidFill>
                  <a:srgbClr val="68676D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900" dirty="0">
                <a:solidFill>
                  <a:srgbClr val="68676D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900" dirty="0">
                <a:solidFill>
                  <a:srgbClr val="68676D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    </a:t>
            </a:r>
            <a:endParaRPr lang="ru-RU" sz="900" dirty="0" smtClean="0">
              <a:solidFill>
                <a:srgbClr val="68676D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0" y="0"/>
            <a:ext cx="190770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900" dirty="0" smtClean="0">
                <a:solidFill>
                  <a:srgbClr val="68676D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       </a:t>
            </a:r>
            <a:r>
              <a:rPr lang="ru-RU" sz="800" dirty="0" smtClean="0">
                <a:solidFill>
                  <a:srgbClr val="68676D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lang="ru-RU" sz="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Фокина Л. П. Шаблон презентации - 1а">
  <a:themeElements>
    <a:clrScheme name="Другая 1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66092"/>
      </a:hlink>
      <a:folHlink>
        <a:srgbClr val="24406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Фокина Л. П. Шаблон презентации - 1а</Template>
  <TotalTime>259</TotalTime>
  <Words>98</Words>
  <Application>Microsoft Office PowerPoint</Application>
  <PresentationFormat>Экран (4:3)</PresentationFormat>
  <Paragraphs>85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Фокина Л. П. Шаблон презентации - 1а</vt:lpstr>
      <vt:lpstr>Слайд 1</vt:lpstr>
      <vt:lpstr>              Стандарт выдвигает три группы требований: 1. Требования к структуре образовательной программы дошкольного образования; 2. Требования к условиям реализации образовательной программы дошкольного образования 3. Требования к результатам освоения основной образовательной программы дошкольного образования.   </vt:lpstr>
      <vt:lpstr>Слайд 3</vt:lpstr>
      <vt:lpstr>Слайд 4</vt:lpstr>
      <vt:lpstr>Слайд 5</vt:lpstr>
      <vt:lpstr>Слайд 6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коммуникативная</dc:title>
  <dc:creator>Сергей</dc:creator>
  <cp:lastModifiedBy>Сергей</cp:lastModifiedBy>
  <cp:revision>28</cp:revision>
  <dcterms:created xsi:type="dcterms:W3CDTF">2015-01-22T15:15:05Z</dcterms:created>
  <dcterms:modified xsi:type="dcterms:W3CDTF">2015-09-23T08:13:58Z</dcterms:modified>
</cp:coreProperties>
</file>